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3" r:id="rId3"/>
    <p:sldId id="274" r:id="rId4"/>
    <p:sldId id="276" r:id="rId5"/>
    <p:sldId id="275" r:id="rId6"/>
    <p:sldId id="278" r:id="rId7"/>
    <p:sldId id="27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B020D6-0963-494B-A82F-2A823E68DAE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069495-CB5B-4BEA-899B-1EBF0D50984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928802"/>
            <a:ext cx="7851648" cy="2357454"/>
          </a:xfrm>
        </p:spPr>
        <p:txBody>
          <a:bodyPr/>
          <a:lstStyle/>
          <a:p>
            <a:pPr algn="ctr"/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Languages of the British Isles</a:t>
            </a:r>
            <a:endParaRPr lang="ru-RU" i="1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5643578"/>
            <a:ext cx="3143272" cy="357190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Фонетическая зарядка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4000" dirty="0" smtClean="0">
                <a:solidFill>
                  <a:srgbClr val="002060"/>
                </a:solidFill>
              </a:rPr>
              <a:t>suffer, sough, tough , rough, roughly</a:t>
            </a:r>
            <a:endParaRPr lang="ru-RU" sz="4000" dirty="0" smtClean="0">
              <a:solidFill>
                <a:srgbClr val="002060"/>
              </a:solidFill>
            </a:endParaRPr>
          </a:p>
          <a:p>
            <a:pPr lvl="0"/>
            <a:r>
              <a:rPr lang="en-US" sz="4000" dirty="0" smtClean="0">
                <a:solidFill>
                  <a:srgbClr val="002060"/>
                </a:solidFill>
              </a:rPr>
              <a:t>few, during, occupation, population</a:t>
            </a:r>
            <a:endParaRPr lang="ru-RU" sz="4000" dirty="0" smtClean="0">
              <a:solidFill>
                <a:srgbClr val="002060"/>
              </a:solidFill>
            </a:endParaRPr>
          </a:p>
          <a:p>
            <a:pPr lvl="0"/>
            <a:r>
              <a:rPr lang="en-US" sz="4000" dirty="0" smtClean="0">
                <a:solidFill>
                  <a:srgbClr val="002060"/>
                </a:solidFill>
              </a:rPr>
              <a:t>isles, primary, declining, revived, Highland</a:t>
            </a:r>
            <a:endParaRPr lang="ru-RU" sz="4000" dirty="0" smtClean="0">
              <a:solidFill>
                <a:srgbClr val="002060"/>
              </a:solidFill>
            </a:endParaRPr>
          </a:p>
          <a:p>
            <a:pPr lvl="0"/>
            <a:r>
              <a:rPr lang="en-US" sz="4000" dirty="0" smtClean="0">
                <a:solidFill>
                  <a:srgbClr val="002060"/>
                </a:solidFill>
              </a:rPr>
              <a:t>Welsh, Cornish, Irish</a:t>
            </a:r>
            <a:endParaRPr lang="ru-RU" sz="40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/>
          </a:bodyPr>
          <a:lstStyle/>
          <a:p>
            <a:pPr lvl="0"/>
            <a:r>
              <a:rPr lang="en-US" sz="3200" b="1" i="1" dirty="0" smtClean="0">
                <a:solidFill>
                  <a:schemeClr val="tx2">
                    <a:lumMod val="50000"/>
                  </a:schemeClr>
                </a:solidFill>
              </a:rPr>
              <a:t>What do we mean by language?</a:t>
            </a:r>
            <a:endParaRPr lang="ru-RU" sz="32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en-US" sz="3200" b="1" i="1" dirty="0" smtClean="0">
                <a:solidFill>
                  <a:schemeClr val="tx2">
                    <a:lumMod val="50000"/>
                  </a:schemeClr>
                </a:solidFill>
              </a:rPr>
              <a:t>What languages do you know?</a:t>
            </a:r>
            <a:endParaRPr lang="ru-RU" sz="32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en-US" sz="3200" b="1" i="1" dirty="0" smtClean="0">
                <a:solidFill>
                  <a:schemeClr val="tx2">
                    <a:lumMod val="50000"/>
                  </a:schemeClr>
                </a:solidFill>
              </a:rPr>
              <a:t>What languages are the most spoken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b="1" i="1" dirty="0" smtClean="0">
                <a:solidFill>
                  <a:schemeClr val="tx2">
                    <a:lumMod val="50000"/>
                  </a:schemeClr>
                </a:solidFill>
              </a:rPr>
              <a:t>in the world?</a:t>
            </a:r>
            <a:endParaRPr lang="ru-RU" sz="32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en-US" sz="3200" b="1" i="1" dirty="0" smtClean="0">
                <a:solidFill>
                  <a:schemeClr val="tx2">
                    <a:lumMod val="50000"/>
                  </a:schemeClr>
                </a:solidFill>
              </a:rPr>
              <a:t>In what countries do people speak English?</a:t>
            </a:r>
            <a:endParaRPr lang="ru-RU" sz="32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What is </a:t>
            </a:r>
            <a:r>
              <a:rPr lang="en-US" sz="3200" b="1" i="1" dirty="0" smtClean="0">
                <a:solidFill>
                  <a:schemeClr val="tx2">
                    <a:lumMod val="50000"/>
                  </a:schemeClr>
                </a:solidFill>
              </a:rPr>
              <a:t>native language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pPr lvl="0"/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What is </a:t>
            </a:r>
            <a:r>
              <a:rPr lang="en-US" sz="3200" b="1" i="1" dirty="0" smtClean="0">
                <a:solidFill>
                  <a:schemeClr val="tx2">
                    <a:lumMod val="50000"/>
                  </a:schemeClr>
                </a:solidFill>
              </a:rPr>
              <a:t>the 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UK?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704088"/>
            <a:ext cx="6786610" cy="2960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карт 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500042"/>
            <a:ext cx="7500990" cy="592935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язы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paraparabellum.ru/wp-content/uploads/2012/06/kilt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0648"/>
            <a:ext cx="4032448" cy="531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upload.wikimedia.org/wikipedia/commons/thumb/3/35/The_Isle_of_Man.svg/399px-The_Isle_of_Man.svg.png"/>
          <p:cNvPicPr>
            <a:picLocks noChangeAspect="1" noChangeArrowheads="1"/>
          </p:cNvPicPr>
          <p:nvPr/>
        </p:nvPicPr>
        <p:blipFill>
          <a:blip r:embed="rId3" cstate="print"/>
          <a:srcRect l="16209" t="36709" r="22198" b="16864"/>
          <a:stretch>
            <a:fillRect/>
          </a:stretch>
        </p:blipFill>
        <p:spPr bwMode="auto">
          <a:xfrm>
            <a:off x="158340" y="3447112"/>
            <a:ext cx="3333539" cy="3222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3866967"/>
            <a:ext cx="1715291" cy="576064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2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r="5942"/>
          <a:stretch>
            <a:fillRect/>
          </a:stretch>
        </p:blipFill>
        <p:spPr>
          <a:xfrm>
            <a:off x="24642" y="0"/>
            <a:ext cx="3600400" cy="3429000"/>
          </a:xfrm>
        </p:spPr>
      </p:pic>
      <p:pic>
        <p:nvPicPr>
          <p:cNvPr id="1026" name="Picture 2" descr="H:\спотлайт\валлийский язы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006" y="3246587"/>
            <a:ext cx="3843536" cy="361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f/f9/Britonia6hcentury.png/170px-Britonia6hcentur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663" y="0"/>
            <a:ext cx="3384376" cy="340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3381400" y="4816205"/>
            <a:ext cx="1715291" cy="576064"/>
          </a:xfrm>
          <a:prstGeom prst="rect">
            <a:avLst/>
          </a:prstGeom>
        </p:spPr>
        <p:txBody>
          <a:bodyPr vert="horz" lIns="45720" tIns="45720" rIns="45720" bIns="4572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Заголовок 4"/>
          <p:cNvSpPr txBox="1">
            <a:spLocks/>
          </p:cNvSpPr>
          <p:nvPr/>
        </p:nvSpPr>
        <p:spPr>
          <a:xfrm>
            <a:off x="552452" y="260648"/>
            <a:ext cx="1715291" cy="576064"/>
          </a:xfrm>
          <a:prstGeom prst="rect">
            <a:avLst/>
          </a:prstGeom>
        </p:spPr>
        <p:txBody>
          <a:bodyPr vert="horz" lIns="45720" tIns="45720" rIns="45720" bIns="4572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1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2" name="Заголовок 4"/>
          <p:cNvSpPr txBox="1">
            <a:spLocks/>
          </p:cNvSpPr>
          <p:nvPr/>
        </p:nvSpPr>
        <p:spPr>
          <a:xfrm>
            <a:off x="704852" y="413048"/>
            <a:ext cx="1715291" cy="576064"/>
          </a:xfrm>
          <a:prstGeom prst="rect">
            <a:avLst/>
          </a:prstGeom>
        </p:spPr>
        <p:txBody>
          <a:bodyPr vert="horz" lIns="45720" tIns="45720" rIns="45720" bIns="4572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16786" y="2538701"/>
            <a:ext cx="9328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solidFill>
                  <a:srgbClr val="FF0000"/>
                </a:solidFill>
              </a:rPr>
              <a:t>3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4008" y="5876583"/>
            <a:ext cx="6867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FF0000"/>
                </a:solidFill>
              </a:rPr>
              <a:t>4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69186" y="2691101"/>
            <a:ext cx="9328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FF0000"/>
                </a:solidFill>
              </a:rPr>
              <a:t>3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74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for the lesson</a:t>
            </a:r>
            <a:endParaRPr lang="ru-RU" dirty="0"/>
          </a:p>
        </p:txBody>
      </p:sp>
      <p:pic>
        <p:nvPicPr>
          <p:cNvPr id="4" name="Содержимое 3" descr="unnamed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2689700"/>
            <a:ext cx="5643602" cy="338250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230</TotalTime>
  <Words>90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 Languages of the British Isles</vt:lpstr>
      <vt:lpstr>Фонетическая зарядка</vt:lpstr>
      <vt:lpstr>Презентация PowerPoint</vt:lpstr>
      <vt:lpstr>Презентация PowerPoint</vt:lpstr>
      <vt:lpstr>Презентация PowerPoint</vt:lpstr>
      <vt:lpstr>2</vt:lpstr>
      <vt:lpstr>Thank you for the lesson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Language of the British Isles</dc:title>
  <dc:creator>Полина</dc:creator>
  <cp:lastModifiedBy>1</cp:lastModifiedBy>
  <cp:revision>23</cp:revision>
  <dcterms:created xsi:type="dcterms:W3CDTF">2013-11-28T19:00:50Z</dcterms:created>
  <dcterms:modified xsi:type="dcterms:W3CDTF">2017-01-26T10:42:17Z</dcterms:modified>
</cp:coreProperties>
</file>